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5D09317-15B3-43F6-88DF-35287A23F428}" type="datetimeFigureOut">
              <a:rPr lang="en-NZ" smtClean="0"/>
              <a:t>15/08/2013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98789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5D09317-15B3-43F6-88DF-35287A23F428}" type="datetimeFigureOut">
              <a:rPr lang="en-NZ" smtClean="0"/>
              <a:t>15/08/2013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249232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5D09317-15B3-43F6-88DF-35287A23F428}" type="datetimeFigureOut">
              <a:rPr lang="en-NZ" smtClean="0"/>
              <a:t>15/08/2013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250158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5D09317-15B3-43F6-88DF-35287A23F428}" type="datetimeFigureOut">
              <a:rPr lang="en-NZ" smtClean="0"/>
              <a:t>15/08/2013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31946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09317-15B3-43F6-88DF-35287A23F428}" type="datetimeFigureOut">
              <a:rPr lang="en-NZ" smtClean="0"/>
              <a:t>15/08/2013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266680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5D09317-15B3-43F6-88DF-35287A23F428}" type="datetimeFigureOut">
              <a:rPr lang="en-NZ" smtClean="0"/>
              <a:t>15/08/2013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28627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5D09317-15B3-43F6-88DF-35287A23F428}" type="datetimeFigureOut">
              <a:rPr lang="en-NZ" smtClean="0"/>
              <a:t>15/08/2013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32066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5D09317-15B3-43F6-88DF-35287A23F428}" type="datetimeFigureOut">
              <a:rPr lang="en-NZ" smtClean="0"/>
              <a:t>15/08/2013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166288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09317-15B3-43F6-88DF-35287A23F428}" type="datetimeFigureOut">
              <a:rPr lang="en-NZ" smtClean="0"/>
              <a:t>15/08/2013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381308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9317-15B3-43F6-88DF-35287A23F428}" type="datetimeFigureOut">
              <a:rPr lang="en-NZ" smtClean="0"/>
              <a:t>15/08/2013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33245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9317-15B3-43F6-88DF-35287A23F428}" type="datetimeFigureOut">
              <a:rPr lang="en-NZ" smtClean="0"/>
              <a:t>15/08/2013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CFD13B-3E41-460D-B21D-F1AB7F76C0C0}" type="slidenum">
              <a:rPr lang="en-NZ" smtClean="0"/>
              <a:t>‹#›</a:t>
            </a:fld>
            <a:endParaRPr lang="en-NZ"/>
          </a:p>
        </p:txBody>
      </p:sp>
    </p:spTree>
    <p:extLst>
      <p:ext uri="{BB962C8B-B14F-4D97-AF65-F5344CB8AC3E}">
        <p14:creationId xmlns:p14="http://schemas.microsoft.com/office/powerpoint/2010/main" val="340370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09317-15B3-43F6-88DF-35287A23F428}" type="datetimeFigureOut">
              <a:rPr lang="en-NZ" smtClean="0"/>
              <a:t>15/08/2013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FD13B-3E41-460D-B21D-F1AB7F76C0C0}" type="slidenum">
              <a:rPr lang="en-NZ" smtClean="0"/>
              <a:t>‹#›</a:t>
            </a:fld>
            <a:endParaRPr lang="en-NZ"/>
          </a:p>
        </p:txBody>
      </p:sp>
    </p:spTree>
    <p:extLst>
      <p:ext uri="{BB962C8B-B14F-4D97-AF65-F5344CB8AC3E}">
        <p14:creationId xmlns:p14="http://schemas.microsoft.com/office/powerpoint/2010/main" val="5099028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NZ" dirty="0" smtClean="0"/>
              <a:t>Hone </a:t>
            </a:r>
            <a:r>
              <a:rPr lang="en-NZ" dirty="0" err="1" smtClean="0"/>
              <a:t>Tuwhare</a:t>
            </a:r>
            <a:endParaRPr lang="en-NZ" dirty="0"/>
          </a:p>
        </p:txBody>
      </p:sp>
      <p:sp>
        <p:nvSpPr>
          <p:cNvPr id="3" name="Subtitle 2"/>
          <p:cNvSpPr>
            <a:spLocks noGrp="1"/>
          </p:cNvSpPr>
          <p:nvPr>
            <p:ph type="subTitle" idx="1"/>
          </p:nvPr>
        </p:nvSpPr>
        <p:spPr>
          <a:xfrm>
            <a:off x="1475656" y="1340768"/>
            <a:ext cx="6400800" cy="694928"/>
          </a:xfrm>
        </p:spPr>
        <p:txBody>
          <a:bodyPr/>
          <a:lstStyle/>
          <a:p>
            <a:r>
              <a:rPr lang="en-NZ" dirty="0" smtClean="0">
                <a:effectLst/>
              </a:rPr>
              <a:t>1922 –2008</a:t>
            </a: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004004"/>
            <a:ext cx="3558902" cy="45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27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Life</a:t>
            </a:r>
            <a:endParaRPr lang="en-NZ" dirty="0"/>
          </a:p>
        </p:txBody>
      </p:sp>
      <p:sp>
        <p:nvSpPr>
          <p:cNvPr id="3" name="Content Placeholder 2"/>
          <p:cNvSpPr>
            <a:spLocks noGrp="1"/>
          </p:cNvSpPr>
          <p:nvPr>
            <p:ph idx="1"/>
          </p:nvPr>
        </p:nvSpPr>
        <p:spPr>
          <a:xfrm>
            <a:off x="457200" y="1600200"/>
            <a:ext cx="8291264" cy="4997152"/>
          </a:xfrm>
        </p:spPr>
        <p:txBody>
          <a:bodyPr>
            <a:normAutofit fontScale="77500" lnSpcReduction="20000"/>
          </a:bodyPr>
          <a:lstStyle/>
          <a:p>
            <a:pPr marL="609600" indent="-609600">
              <a:lnSpc>
                <a:spcPct val="90000"/>
              </a:lnSpc>
            </a:pPr>
            <a:r>
              <a:rPr lang="en-GB" dirty="0" smtClean="0"/>
              <a:t>Born in </a:t>
            </a:r>
            <a:r>
              <a:rPr lang="en-GB" dirty="0" err="1" smtClean="0"/>
              <a:t>Kaipara</a:t>
            </a:r>
            <a:r>
              <a:rPr lang="en-GB" dirty="0" smtClean="0"/>
              <a:t> in 1922. Died in </a:t>
            </a:r>
            <a:r>
              <a:rPr lang="en-GB" dirty="0" err="1" smtClean="0"/>
              <a:t>Otago</a:t>
            </a:r>
            <a:r>
              <a:rPr lang="en-GB" dirty="0" smtClean="0"/>
              <a:t> 2008.</a:t>
            </a:r>
          </a:p>
          <a:p>
            <a:pPr marL="609600" indent="-609600">
              <a:lnSpc>
                <a:spcPct val="90000"/>
              </a:lnSpc>
            </a:pPr>
            <a:r>
              <a:rPr lang="en-GB" dirty="0" smtClean="0"/>
              <a:t>Tribal affiliations; </a:t>
            </a:r>
            <a:r>
              <a:rPr lang="en-GB" dirty="0" err="1" smtClean="0"/>
              <a:t>Ngapuhi</a:t>
            </a:r>
            <a:r>
              <a:rPr lang="en-GB" dirty="0" smtClean="0"/>
              <a:t>, </a:t>
            </a:r>
            <a:r>
              <a:rPr lang="en-GB" dirty="0" err="1" smtClean="0"/>
              <a:t>Ngati</a:t>
            </a:r>
            <a:r>
              <a:rPr lang="en-GB" dirty="0" smtClean="0"/>
              <a:t> </a:t>
            </a:r>
            <a:r>
              <a:rPr lang="en-GB" dirty="0" err="1" smtClean="0"/>
              <a:t>Korokoro</a:t>
            </a:r>
            <a:r>
              <a:rPr lang="en-GB" dirty="0" smtClean="0"/>
              <a:t>, </a:t>
            </a:r>
            <a:r>
              <a:rPr lang="en-GB" dirty="0" err="1" smtClean="0"/>
              <a:t>Ngati</a:t>
            </a:r>
            <a:r>
              <a:rPr lang="en-GB" dirty="0" smtClean="0"/>
              <a:t> </a:t>
            </a:r>
            <a:r>
              <a:rPr lang="en-GB" dirty="0" err="1" smtClean="0"/>
              <a:t>Tautahi</a:t>
            </a:r>
            <a:r>
              <a:rPr lang="en-GB" dirty="0" smtClean="0"/>
              <a:t>, </a:t>
            </a:r>
            <a:r>
              <a:rPr lang="en-GB" dirty="0" err="1" smtClean="0"/>
              <a:t>Te</a:t>
            </a:r>
            <a:r>
              <a:rPr lang="en-GB" dirty="0" smtClean="0"/>
              <a:t> </a:t>
            </a:r>
            <a:r>
              <a:rPr lang="en-GB" dirty="0" err="1" smtClean="0"/>
              <a:t>Popoto</a:t>
            </a:r>
            <a:r>
              <a:rPr lang="en-GB" dirty="0" smtClean="0"/>
              <a:t>, Uri-O-</a:t>
            </a:r>
            <a:r>
              <a:rPr lang="en-GB" dirty="0" err="1" smtClean="0"/>
              <a:t>Hau</a:t>
            </a:r>
            <a:r>
              <a:rPr lang="en-GB" dirty="0" smtClean="0"/>
              <a:t>. </a:t>
            </a:r>
          </a:p>
          <a:p>
            <a:pPr marL="609600" indent="-609600">
              <a:lnSpc>
                <a:spcPct val="90000"/>
              </a:lnSpc>
            </a:pPr>
            <a:r>
              <a:rPr lang="en-GB" dirty="0" smtClean="0"/>
              <a:t>Apprenticed and worked as a boilermaker. </a:t>
            </a:r>
          </a:p>
          <a:p>
            <a:pPr marL="609600" indent="-609600">
              <a:lnSpc>
                <a:spcPct val="90000"/>
              </a:lnSpc>
            </a:pPr>
            <a:r>
              <a:rPr lang="en-GB" dirty="0" smtClean="0"/>
              <a:t>Played a very active role in the Trade Union Movement – eventually kicked out for being a troublemaker. </a:t>
            </a:r>
          </a:p>
          <a:p>
            <a:pPr marL="609600" indent="-609600">
              <a:lnSpc>
                <a:spcPct val="90000"/>
              </a:lnSpc>
            </a:pPr>
            <a:r>
              <a:rPr lang="en-GB" dirty="0" smtClean="0"/>
              <a:t>Began writing poetry seriously at the age of 34. </a:t>
            </a:r>
          </a:p>
          <a:p>
            <a:pPr marL="609600" indent="-609600">
              <a:lnSpc>
                <a:spcPct val="90000"/>
              </a:lnSpc>
            </a:pPr>
            <a:r>
              <a:rPr lang="en-NZ" dirty="0"/>
              <a:t>I</a:t>
            </a:r>
            <a:r>
              <a:rPr lang="en-NZ" dirty="0" smtClean="0">
                <a:effectLst/>
              </a:rPr>
              <a:t>ntroduced a distinct Maori and working-class voice that reshaped Kiwi poetry.</a:t>
            </a:r>
            <a:endParaRPr lang="en-GB" dirty="0" smtClean="0"/>
          </a:p>
          <a:p>
            <a:pPr marL="609600" indent="-609600">
              <a:lnSpc>
                <a:spcPct val="90000"/>
              </a:lnSpc>
            </a:pPr>
            <a:r>
              <a:rPr lang="en-GB" dirty="0" smtClean="0"/>
              <a:t>"No Ordinary Sun" was published in 1964 and is still considered one of his most powerful poems</a:t>
            </a:r>
            <a:r>
              <a:rPr lang="en-GB" dirty="0" smtClean="0"/>
              <a:t>.</a:t>
            </a:r>
          </a:p>
          <a:p>
            <a:pPr marL="609600" indent="-609600">
              <a:lnSpc>
                <a:spcPct val="90000"/>
              </a:lnSpc>
            </a:pPr>
            <a:r>
              <a:rPr lang="en-NZ" dirty="0"/>
              <a:t>After the war, he served in Japan with </a:t>
            </a:r>
            <a:r>
              <a:rPr lang="en-NZ" dirty="0" err="1"/>
              <a:t>Jayforce</a:t>
            </a:r>
            <a:r>
              <a:rPr lang="en-NZ" dirty="0"/>
              <a:t> (the New Zealand troops that were part of the post-war occupation force in Japan) and saw first-hand the ruination of Hiroshima.</a:t>
            </a:r>
          </a:p>
          <a:p>
            <a:pPr marL="0" indent="0">
              <a:lnSpc>
                <a:spcPct val="90000"/>
              </a:lnSpc>
              <a:buNone/>
            </a:pPr>
            <a:r>
              <a:rPr lang="en-GB" dirty="0" smtClean="0"/>
              <a:t> </a:t>
            </a:r>
            <a:endParaRPr lang="en-GB" dirty="0" smtClean="0"/>
          </a:p>
          <a:p>
            <a:endParaRPr lang="en-NZ" dirty="0"/>
          </a:p>
        </p:txBody>
      </p:sp>
    </p:spTree>
    <p:extLst>
      <p:ext uri="{BB962C8B-B14F-4D97-AF65-F5344CB8AC3E}">
        <p14:creationId xmlns:p14="http://schemas.microsoft.com/office/powerpoint/2010/main" val="254126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Nuclear Testing in the Pacific</a:t>
            </a:r>
            <a:endParaRPr lang="en-NZ" dirty="0"/>
          </a:p>
        </p:txBody>
      </p:sp>
      <p:sp>
        <p:nvSpPr>
          <p:cNvPr id="3" name="Content Placeholder 2"/>
          <p:cNvSpPr>
            <a:spLocks noGrp="1"/>
          </p:cNvSpPr>
          <p:nvPr>
            <p:ph idx="1"/>
          </p:nvPr>
        </p:nvSpPr>
        <p:spPr>
          <a:xfrm>
            <a:off x="457200" y="1600200"/>
            <a:ext cx="5050904" cy="4525963"/>
          </a:xfrm>
        </p:spPr>
        <p:txBody>
          <a:bodyPr>
            <a:normAutofit fontScale="70000" lnSpcReduction="20000"/>
          </a:bodyPr>
          <a:lstStyle/>
          <a:p>
            <a:r>
              <a:rPr lang="en-NZ" dirty="0" smtClean="0"/>
              <a:t>After WW2, the United States, France and British allies, tested nuclear weapons in the Pacific region.</a:t>
            </a:r>
          </a:p>
          <a:p>
            <a:r>
              <a:rPr lang="en-NZ" dirty="0" smtClean="0"/>
              <a:t>In 1963 the New Zealand, British, American and Soviet governments agreed to ban atmospheric tests. </a:t>
            </a:r>
          </a:p>
          <a:p>
            <a:r>
              <a:rPr lang="en-NZ" dirty="0" smtClean="0"/>
              <a:t>New Zealand was involved in </a:t>
            </a:r>
            <a:r>
              <a:rPr lang="en-NZ" dirty="0" err="1" smtClean="0"/>
              <a:t>ongoing</a:t>
            </a:r>
            <a:r>
              <a:rPr lang="en-NZ" dirty="0" smtClean="0"/>
              <a:t> protest over French nuclear testing from the mid-1960s when France began testing nuclear weapons in French Polynesia. </a:t>
            </a:r>
          </a:p>
          <a:p>
            <a:r>
              <a:rPr lang="en-NZ" dirty="0" smtClean="0">
                <a:effectLst/>
              </a:rPr>
              <a:t>A total of 41 atmospheric nuclear tests were conducted at </a:t>
            </a:r>
            <a:r>
              <a:rPr lang="en-NZ" dirty="0" err="1" smtClean="0">
                <a:effectLst/>
              </a:rPr>
              <a:t>Mururoa</a:t>
            </a:r>
            <a:r>
              <a:rPr lang="en-NZ" dirty="0" smtClean="0">
                <a:effectLst/>
              </a:rPr>
              <a:t> between 1966 and 1974</a:t>
            </a:r>
          </a:p>
          <a:p>
            <a:endParaRPr lang="en-NZ" dirty="0"/>
          </a:p>
          <a:p>
            <a:endParaRPr lang="en-N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939" y="1628800"/>
            <a:ext cx="36671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939" y="4338991"/>
            <a:ext cx="1571887" cy="246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0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5529"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7283" y="5157192"/>
            <a:ext cx="8640960" cy="707886"/>
          </a:xfrm>
          <a:prstGeom prst="rect">
            <a:avLst/>
          </a:prstGeom>
          <a:noFill/>
        </p:spPr>
        <p:txBody>
          <a:bodyPr wrap="square" rtlCol="0">
            <a:spAutoFit/>
          </a:bodyPr>
          <a:lstStyle/>
          <a:p>
            <a:pPr algn="ctr"/>
            <a:r>
              <a:rPr lang="en-NZ" sz="4000" dirty="0" smtClean="0">
                <a:effectLst/>
              </a:rPr>
              <a:t>Nuclear test in the Marshall Islands</a:t>
            </a:r>
            <a:endParaRPr lang="en-NZ" sz="4000" dirty="0"/>
          </a:p>
        </p:txBody>
      </p:sp>
    </p:spTree>
    <p:extLst>
      <p:ext uri="{BB962C8B-B14F-4D97-AF65-F5344CB8AC3E}">
        <p14:creationId xmlns:p14="http://schemas.microsoft.com/office/powerpoint/2010/main" val="87405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 Ordinary Sun</a:t>
            </a:r>
            <a:endParaRPr lang="en-NZ" dirty="0"/>
          </a:p>
        </p:txBody>
      </p:sp>
      <p:sp>
        <p:nvSpPr>
          <p:cNvPr id="3" name="Content Placeholder 2"/>
          <p:cNvSpPr>
            <a:spLocks noGrp="1"/>
          </p:cNvSpPr>
          <p:nvPr>
            <p:ph idx="1"/>
          </p:nvPr>
        </p:nvSpPr>
        <p:spPr/>
        <p:txBody>
          <a:bodyPr>
            <a:normAutofit fontScale="70000" lnSpcReduction="20000"/>
          </a:bodyPr>
          <a:lstStyle/>
          <a:p>
            <a:r>
              <a:rPr lang="en-NZ" dirty="0" smtClean="0"/>
              <a:t>Janet Hunt: ‘one of the emblems of the peace movement through the late sixties, the seventies, and eighties’ </a:t>
            </a:r>
          </a:p>
          <a:p>
            <a:r>
              <a:rPr lang="en-NZ" dirty="0" err="1" smtClean="0"/>
              <a:t>Tuwhare</a:t>
            </a:r>
            <a:r>
              <a:rPr lang="en-NZ" dirty="0" smtClean="0"/>
              <a:t>:  ‘the main theme is […] the horror and desolation that an H-bomb would bring, something I feel very strongly[ …] I am aware all the time of the threat that is hanging over our world’ </a:t>
            </a:r>
          </a:p>
          <a:p>
            <a:r>
              <a:rPr lang="en-NZ" dirty="0" smtClean="0"/>
              <a:t>In this poem, </a:t>
            </a:r>
            <a:r>
              <a:rPr lang="en-NZ" dirty="0" err="1" smtClean="0"/>
              <a:t>Tuwhare</a:t>
            </a:r>
            <a:r>
              <a:rPr lang="en-NZ" dirty="0" smtClean="0"/>
              <a:t> draws from at least two cultural traditions that allow us to read the sun/tree relationship as an allegory. </a:t>
            </a:r>
          </a:p>
          <a:p>
            <a:r>
              <a:rPr lang="en-NZ" dirty="0" smtClean="0"/>
              <a:t>1. Growing up speaking Māori and  being exposed to the tradition in which one addresses things such as trees, animals, and features of the landscape, to establish humanity’s genealogical connections to the earth. </a:t>
            </a:r>
          </a:p>
          <a:p>
            <a:r>
              <a:rPr lang="en-NZ" dirty="0" smtClean="0"/>
              <a:t>2. The influence of the Bible that </a:t>
            </a:r>
            <a:r>
              <a:rPr lang="en-NZ" dirty="0" err="1" smtClean="0"/>
              <a:t>Tuwhare’s</a:t>
            </a:r>
            <a:r>
              <a:rPr lang="en-NZ" dirty="0" smtClean="0"/>
              <a:t> father read to him as a child to help develop his English.  We </a:t>
            </a:r>
            <a:r>
              <a:rPr lang="en-NZ" dirty="0"/>
              <a:t>might read this poem as an allegory of Christ, a narrative about the sacrifice of the tree/cross as an attempt to rescue humanity from its </a:t>
            </a:r>
            <a:r>
              <a:rPr lang="en-NZ" dirty="0" smtClean="0"/>
              <a:t>sin. </a:t>
            </a:r>
          </a:p>
          <a:p>
            <a:pPr marL="0" indent="0">
              <a:buNone/>
            </a:pPr>
            <a:endParaRPr lang="en-NZ" dirty="0" smtClean="0"/>
          </a:p>
          <a:p>
            <a:endParaRPr lang="en-NZ" dirty="0"/>
          </a:p>
        </p:txBody>
      </p:sp>
    </p:spTree>
    <p:extLst>
      <p:ext uri="{BB962C8B-B14F-4D97-AF65-F5344CB8AC3E}">
        <p14:creationId xmlns:p14="http://schemas.microsoft.com/office/powerpoint/2010/main" val="328192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404</Words>
  <Application>Microsoft Office PowerPoint</Application>
  <PresentationFormat>On-screen Show (4:3)</PresentationFormat>
  <Paragraphs>24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Hone Tuwhare</vt:lpstr>
      <vt:lpstr>Life</vt:lpstr>
      <vt:lpstr>Nuclear Testing in the Pacific</vt:lpstr>
      <vt:lpstr>PowerPoint Presentation</vt:lpstr>
      <vt:lpstr>No Ordinary Sun</vt:lpstr>
    </vt:vector>
  </TitlesOfParts>
  <Company>AGGS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 Tuwhare</dc:title>
  <dc:creator>Samuel Hume</dc:creator>
  <cp:lastModifiedBy>Samuel Hume</cp:lastModifiedBy>
  <cp:revision>11</cp:revision>
  <dcterms:created xsi:type="dcterms:W3CDTF">2013-08-14T04:04:46Z</dcterms:created>
  <dcterms:modified xsi:type="dcterms:W3CDTF">2013-08-14T23:05:43Z</dcterms:modified>
</cp:coreProperties>
</file>